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78" r:id="rId3"/>
    <p:sldId id="270" r:id="rId4"/>
    <p:sldId id="279" r:id="rId5"/>
    <p:sldId id="285" r:id="rId6"/>
    <p:sldId id="282" r:id="rId7"/>
    <p:sldId id="286" r:id="rId8"/>
    <p:sldId id="287" r:id="rId9"/>
    <p:sldId id="310" r:id="rId10"/>
    <p:sldId id="304" r:id="rId11"/>
    <p:sldId id="300" r:id="rId12"/>
    <p:sldId id="302" r:id="rId13"/>
    <p:sldId id="280" r:id="rId14"/>
    <p:sldId id="281" r:id="rId15"/>
    <p:sldId id="309" r:id="rId16"/>
    <p:sldId id="311" r:id="rId17"/>
    <p:sldId id="301" r:id="rId18"/>
    <p:sldId id="303" r:id="rId19"/>
    <p:sldId id="312" r:id="rId20"/>
    <p:sldId id="298" r:id="rId21"/>
    <p:sldId id="305" r:id="rId22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BB5"/>
    <a:srgbClr val="DA8200"/>
    <a:srgbClr val="FF9900"/>
    <a:srgbClr val="FFCC00"/>
    <a:srgbClr val="00A1DA"/>
    <a:srgbClr val="00D200"/>
    <a:srgbClr val="00FF00"/>
    <a:srgbClr val="00CC99"/>
    <a:srgbClr val="1E8C16"/>
    <a:srgbClr val="698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10" autoAdjust="0"/>
  </p:normalViewPr>
  <p:slideViewPr>
    <p:cSldViewPr snapToGrid="0">
      <p:cViewPr>
        <p:scale>
          <a:sx n="70" d="100"/>
          <a:sy n="70" d="100"/>
        </p:scale>
        <p:origin x="-1386" y="-498"/>
      </p:cViewPr>
      <p:guideLst>
        <p:guide orient="horz" pos="1620"/>
        <p:guide pos="2880"/>
        <p:guide pos="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7/21/2013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Movimiento</a:t>
            </a:r>
          </a:p>
          <a:p>
            <a:pPr marL="0" algn="l" defTabSz="914400">
              <a:buNone/>
            </a:pP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(Básico)</a:t>
            </a:r>
          </a:p>
          <a:p>
            <a:pPr marL="0" algn="l" defTabSz="914400">
              <a:buNone/>
            </a:pPr>
            <a:endParaRPr lang="es-ES_tradnl" noProof="1" smtClean="0"/>
          </a:p>
          <a:p>
            <a:pPr marL="0" indent="0" algn="l" defTabSz="914400">
              <a:buNone/>
            </a:pP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Nota: 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esta plantilla de vídeo está optimizada para Microsoft PowerPoint 2010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PowerPoint 2007, los elementos de vídeo se reproducirán, pero el contenido que se superponga a las barras de vídeo aparecerá cubierto por el vídeo en el modo de presentación.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PowerPoint 2003, el vídeo no se reproducirá, pero el marco de póster de los vídeos se conservará como imágenes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estáticas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</a:t>
            </a:r>
            <a:b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endParaRPr lang="es-ES_tradnl" sz="12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El v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ídeo: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 reproduce automáticamente tras cada transición de diapositiva.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Tiene una duración de 15 segundos.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Entra en bucle para una reproducción infinita.</a:t>
            </a:r>
            <a:b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endParaRPr lang="es-ES_tradnl" sz="1200" b="0" i="0" baseline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agregar diapositivas o modificar el diseño: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agregar una nueva diapositiva,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la flecha situada debajo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Nueva diapositiva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Tema de fondo en movimiento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seleccione el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diseño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deseado.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modificar el diseño de una diapositiva existente, 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Diseño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seleccione el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diseño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deseado.</a:t>
            </a:r>
            <a:b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endParaRPr lang="es-ES_tradnl" sz="1200" b="0" i="0" noProof="1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Otros elementos animados: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Los elementos animados que inserte se iniciarán después de la transición de la diapositiva y tras iniciar el vídeo de fondo.</a:t>
            </a:r>
          </a:p>
          <a:p>
            <a:pPr marL="228600" indent="-228600" algn="l" defTabSz="914400">
              <a:buFont typeface="Calibri"/>
              <a:buAutoNum type="arabicPeriod"/>
            </a:pPr>
            <a:endParaRPr lang="es-ES_tradnl" noProof="1" smtClean="0"/>
          </a:p>
          <a:p>
            <a:pPr marL="0" algn="l" defTabSz="914400">
              <a:buNone/>
            </a:pPr>
            <a:endParaRPr lang="es-ES_tradnl" noProof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49C13A5-511F-4D4F-B778-6AB878583413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>
              <a:buNone/>
            </a:pP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Movimiento</a:t>
            </a:r>
          </a:p>
          <a:p>
            <a:pPr marL="0" algn="l" defTabSz="914400">
              <a:buNone/>
            </a:pP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(Básico)</a:t>
            </a:r>
          </a:p>
          <a:p>
            <a:pPr marL="0" algn="l" defTabSz="914400">
              <a:buNone/>
            </a:pPr>
            <a:endParaRPr lang="es-ES_tradnl" noProof="1" smtClean="0"/>
          </a:p>
          <a:p>
            <a:pPr marL="0" indent="0" algn="l" defTabSz="914400">
              <a:buNone/>
            </a:pP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Nota: 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esta plantilla de vídeo está optimizada para Microsoft PowerPoint 2010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PowerPoint 2007, los elementos de vídeo se reproducirán, pero el contenido que se superponga a las barras de vídeo aparecerá cubierto por el vídeo en el modo de presentación.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PowerPoint 2003, el vídeo no se reproducirá, pero el marco de póster de los vídeos se conservará como imágenes 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estáticas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</a:t>
            </a:r>
            <a:b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endParaRPr lang="es-ES_tradnl" sz="12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El v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ídeo: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 reproduce automáticamente tras cada transición de diapositiva.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Tiene una duración de 15 segundos.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Entra en bucle para una reproducción infinita.</a:t>
            </a:r>
            <a:b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endParaRPr lang="es-ES_tradnl" sz="1200" b="0" i="0" baseline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agregar diapositivas o modificar el diseño: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agregar una nueva diapositiva,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la flecha situada debajo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Nueva diapositiva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Tema de fondo en movimiento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</a:t>
            </a: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seleccione el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diseño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deseado.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modificar el diseño de una diapositiva existente, 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Diseño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seleccione el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diseño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deseado.</a:t>
            </a:r>
            <a:b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endParaRPr lang="es-ES_tradnl" sz="1200" b="0" i="0" noProof="1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Otros elementos animados: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Los elementos animados que inserte se iniciarán después de la transición de la diapositiva y tras iniciar el vídeo de fondo.</a:t>
            </a:r>
          </a:p>
          <a:p>
            <a:pPr marL="228600" indent="-228600" algn="l" defTabSz="914400">
              <a:buFont typeface="Calibri"/>
              <a:buAutoNum type="arabicPeriod"/>
            </a:pPr>
            <a:endParaRPr lang="es-ES_tradnl" noProof="1" smtClean="0"/>
          </a:p>
          <a:p>
            <a:pPr marL="0" algn="l" defTabSz="914400">
              <a:buNone/>
            </a:pPr>
            <a:endParaRPr lang="es-ES_tradnl" noProof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49C13A5-511F-4D4F-B778-6AB878583413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8119" y="1420713"/>
            <a:ext cx="8955881" cy="2442744"/>
          </a:xfrm>
          <a:prstGeom prst="rect">
            <a:avLst/>
          </a:prstGeom>
          <a:ln>
            <a:noFill/>
          </a:ln>
          <a:effectLst>
            <a:outerShdw blurRad="190500" dist="63500" dir="15600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744" y="1314969"/>
            <a:ext cx="7582198" cy="1445815"/>
          </a:xfrm>
        </p:spPr>
        <p:txBody>
          <a:bodyPr lIns="0" tIns="0" rIns="0" bIns="0" anchor="b"/>
          <a:lstStyle>
            <a:lvl1pPr algn="ctr"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744" y="2790939"/>
            <a:ext cx="7582198" cy="1033053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510884" y="1919625"/>
            <a:ext cx="2445590" cy="1440148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7/21/2013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2394" y="1"/>
            <a:ext cx="9041607" cy="1011974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 rot="16200000">
            <a:off x="-176657" y="168397"/>
            <a:ext cx="1009294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4" y="1209855"/>
            <a:ext cx="8664497" cy="370783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59126" y="122346"/>
            <a:ext cx="823990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17482"/>
            <a:ext cx="9144000" cy="160514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06" y="3305176"/>
            <a:ext cx="683736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06" y="2684656"/>
            <a:ext cx="6837363" cy="62051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583893" y="2681967"/>
            <a:ext cx="2804744" cy="1669909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2394" y="1"/>
            <a:ext cx="9041607" cy="1011974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6206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6206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Hexagon 9"/>
          <p:cNvSpPr/>
          <p:nvPr userDrawn="1"/>
        </p:nvSpPr>
        <p:spPr>
          <a:xfrm rot="16200000">
            <a:off x="-176657" y="168397"/>
            <a:ext cx="1009294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2394" y="1"/>
            <a:ext cx="9041607" cy="1011974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1896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1896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Hexagon 9"/>
          <p:cNvSpPr/>
          <p:nvPr userDrawn="1"/>
        </p:nvSpPr>
        <p:spPr>
          <a:xfrm rot="16200000">
            <a:off x="-176657" y="168397"/>
            <a:ext cx="1009294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2394" y="1"/>
            <a:ext cx="9041607" cy="1011974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176657" y="168397"/>
            <a:ext cx="1009294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5505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55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77044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1756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8408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4321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913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1756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ideo" Target="../media/media1.wmv"/><Relationship Id="rId5" Type="http://schemas.openxmlformats.org/officeDocument/2006/relationships/slideLayout" Target="../slideLayouts/slideLayout5.xml"/><Relationship Id="rId10" Type="http://schemas.microsoft.com/office/2007/relationships/media" Target="../media/media1.wmv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xagon BG.wmv">
            <a:hlinkClick r:id="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2854" y="122346"/>
            <a:ext cx="81461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084" y="1219200"/>
            <a:ext cx="8664497" cy="3698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48519"/>
            <a:ext cx="11430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4948519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948519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w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736" y="3010245"/>
            <a:ext cx="7582198" cy="627946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sz="4000" b="1" i="0" noProof="1" smtClean="0">
                <a:solidFill>
                  <a:schemeClr val="bg1"/>
                </a:solidFill>
                <a:ea typeface="+mj-ea"/>
                <a:cs typeface="+mj-cs"/>
              </a:rPr>
              <a:t>        PROYECTO LENGUAJE 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82" y="4002206"/>
            <a:ext cx="8911988" cy="969844"/>
          </a:xfrm>
        </p:spPr>
        <p:txBody>
          <a:bodyPr/>
          <a:lstStyle/>
          <a:p>
            <a:pPr algn="r"/>
            <a:r>
              <a:rPr lang="es-ES_tradnl" sz="2300" dirty="0" smtClean="0">
                <a:solidFill>
                  <a:schemeClr val="accent1">
                    <a:lumMod val="75000"/>
                  </a:schemeClr>
                </a:solidFill>
              </a:rPr>
              <a:t>Máster </a:t>
            </a:r>
            <a:r>
              <a:rPr lang="es-ES_tradnl" sz="2300" dirty="0">
                <a:solidFill>
                  <a:schemeClr val="accent1">
                    <a:lumMod val="75000"/>
                  </a:schemeClr>
                </a:solidFill>
              </a:rPr>
              <a:t>Especialista en Programación de Aplicaciones web con JAVA y .NET.</a:t>
            </a:r>
            <a:r>
              <a:rPr lang="es-ES_tradnl" sz="2300" noProof="1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_tradnl" sz="2300" noProof="1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s-ES_tradnl" noProof="1" smtClean="0">
                <a:solidFill>
                  <a:schemeClr val="accent1">
                    <a:lumMod val="75000"/>
                  </a:schemeClr>
                </a:solidFill>
              </a:rPr>
              <a:t>ASOGESTIC 2012-13</a:t>
            </a:r>
          </a:p>
          <a:p>
            <a:pPr marL="0" indent="0" algn="r">
              <a:buNone/>
            </a:pPr>
            <a:r>
              <a:rPr lang="es-ES_tradnl" noProof="1" smtClean="0">
                <a:solidFill>
                  <a:schemeClr val="accent1">
                    <a:lumMod val="75000"/>
                  </a:schemeClr>
                </a:solidFill>
                <a:latin typeface="Magneto" pitchFamily="82" charset="0"/>
              </a:rPr>
              <a:t>Hector Sanchez Molinero</a:t>
            </a:r>
            <a:endParaRPr lang="es-ES_tradnl" b="0" i="0" noProof="1" smtClean="0">
              <a:solidFill>
                <a:schemeClr val="accent1">
                  <a:lumMod val="75000"/>
                </a:schemeClr>
              </a:solidFill>
              <a:latin typeface="Magneto" pitchFamily="82" charset="0"/>
            </a:endParaRPr>
          </a:p>
          <a:p>
            <a:pPr marL="0" indent="0" algn="ctr">
              <a:buNone/>
            </a:pPr>
            <a:endParaRPr lang="es-ES_tradnl" b="0" i="0" noProof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86" y="1598507"/>
            <a:ext cx="1620679" cy="203968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51" y="69388"/>
            <a:ext cx="7672039" cy="85725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CÓDIGO JSF (BackBean)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6" name="5 Imagen" descr="Windows XP Master - Windows Virtual P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19070" r="26278" b="13946"/>
          <a:stretch/>
        </p:blipFill>
        <p:spPr>
          <a:xfrm>
            <a:off x="805215" y="1160059"/>
            <a:ext cx="7656396" cy="39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01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51" y="69388"/>
            <a:ext cx="7672039" cy="85725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CÓDIGO CSS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6" name="5 Imagen" descr="Windows XP Master - Windows Virtual P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16367" r="40149" b="10157"/>
          <a:stretch/>
        </p:blipFill>
        <p:spPr>
          <a:xfrm>
            <a:off x="2785808" y="1136430"/>
            <a:ext cx="3839559" cy="39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450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9" y="108443"/>
            <a:ext cx="7888657" cy="857250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sz="3000" noProof="1" smtClean="0"/>
              <a:t>TECNOLOGÍAS APLICADAS BACK-END</a:t>
            </a:r>
            <a:endParaRPr lang="es-ES_tradnl" sz="3000" b="1" i="0" noProof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71" y="1120405"/>
            <a:ext cx="8664497" cy="3707833"/>
          </a:xfrm>
        </p:spPr>
        <p:txBody>
          <a:bodyPr/>
          <a:lstStyle/>
          <a:p>
            <a:pPr marL="347472" indent="-347472">
              <a:buClr>
                <a:schemeClr val="tx1"/>
              </a:buClr>
            </a:pPr>
            <a:r>
              <a:rPr lang="es-ES_tradnl" noProof="1" smtClean="0"/>
              <a:t>JavaServer Pages (</a:t>
            </a:r>
            <a:r>
              <a:rPr lang="es-ES_tradnl" b="1" noProof="1" smtClean="0"/>
              <a:t>JSP</a:t>
            </a:r>
            <a:r>
              <a:rPr lang="es-ES_tradnl" noProof="1" smtClean="0"/>
              <a:t>) utilizando </a:t>
            </a:r>
            <a:r>
              <a:rPr lang="es-ES_tradnl" b="1" noProof="1" smtClean="0"/>
              <a:t>mi</a:t>
            </a:r>
            <a:r>
              <a:rPr lang="es-ES_tradnl" noProof="1" smtClean="0"/>
              <a:t> propio  </a:t>
            </a:r>
            <a:r>
              <a:rPr lang="es-ES_tradnl" b="1" noProof="1" smtClean="0"/>
              <a:t>framework</a:t>
            </a:r>
            <a:r>
              <a:rPr lang="es-ES_tradnl" noProof="1" smtClean="0"/>
              <a:t> </a:t>
            </a:r>
            <a:r>
              <a:rPr lang="es-ES_tradnl" noProof="1"/>
              <a:t>(</a:t>
            </a:r>
            <a:r>
              <a:rPr lang="es-ES_tradnl" noProof="1" smtClean="0"/>
              <a:t>etiquetas personalizadas generadas con </a:t>
            </a:r>
            <a:r>
              <a:rPr lang="es-ES_tradnl" b="1" noProof="1" smtClean="0"/>
              <a:t>JAVABEANS)</a:t>
            </a:r>
            <a:endParaRPr lang="es-ES_tradnl" b="1" noProof="1"/>
          </a:p>
          <a:p>
            <a:pPr marL="347472" indent="-347472">
              <a:buClr>
                <a:schemeClr val="tx1"/>
              </a:buClr>
            </a:pPr>
            <a:r>
              <a:rPr lang="es-ES_tradnl" dirty="0"/>
              <a:t>Java </a:t>
            </a:r>
            <a:r>
              <a:rPr lang="es-ES_tradnl" dirty="0" err="1"/>
              <a:t>Database</a:t>
            </a:r>
            <a:r>
              <a:rPr lang="es-ES_tradnl" dirty="0"/>
              <a:t> </a:t>
            </a:r>
            <a:r>
              <a:rPr lang="es-ES_tradnl" dirty="0" err="1" smtClean="0"/>
              <a:t>Conectivity</a:t>
            </a:r>
            <a:r>
              <a:rPr lang="es-ES_tradnl" dirty="0" smtClean="0"/>
              <a:t> (</a:t>
            </a:r>
            <a:r>
              <a:rPr lang="es-ES_tradnl" b="1" dirty="0" smtClean="0"/>
              <a:t>JDBC</a:t>
            </a:r>
            <a:r>
              <a:rPr lang="es-ES_tradnl" dirty="0" smtClean="0"/>
              <a:t>) contra </a:t>
            </a:r>
            <a:r>
              <a:rPr lang="es-ES_tradnl" b="1" dirty="0" err="1" smtClean="0"/>
              <a:t>MySQL</a:t>
            </a:r>
            <a:endParaRPr lang="es-ES_tradnl" b="1" dirty="0" smtClean="0"/>
          </a:p>
          <a:p>
            <a:pPr marL="347472" indent="-347472">
              <a:buClr>
                <a:schemeClr val="tx1"/>
              </a:buClr>
            </a:pPr>
            <a:r>
              <a:rPr lang="es-ES_tradnl" dirty="0" smtClean="0"/>
              <a:t>Validaciones con </a:t>
            </a:r>
            <a:r>
              <a:rPr lang="es-ES_tradnl" b="1" dirty="0" smtClean="0"/>
              <a:t>JavaScript</a:t>
            </a:r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 smtClean="0">
              <a:latin typeface="Calibri"/>
            </a:endParaRP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sz="2800" b="0" i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 smtClean="0">
              <a:latin typeface="Calibri"/>
            </a:endParaRPr>
          </a:p>
          <a:p>
            <a:pPr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>
              <a:latin typeface="Calibri"/>
            </a:endParaRPr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5" y="3613355"/>
            <a:ext cx="1208532" cy="12085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79" y="3496483"/>
            <a:ext cx="2561749" cy="1325404"/>
          </a:xfrm>
          <a:prstGeom prst="rect">
            <a:avLst/>
          </a:prstGeom>
        </p:spPr>
      </p:pic>
      <p:pic>
        <p:nvPicPr>
          <p:cNvPr id="4099" name="Picture 3" descr="C:\Users\tmateo\AppData\Local\Microsoft\Windows\Temporary Internet Files\Content.IE5\K0O7W0UI\MC900441966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03" y="3704564"/>
            <a:ext cx="1397794" cy="11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1" y="2912084"/>
            <a:ext cx="792480" cy="792480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780894" y="2847947"/>
            <a:ext cx="2175666" cy="514350"/>
          </a:xfrm>
          <a:prstGeom prst="roundRect">
            <a:avLst/>
          </a:prstGeom>
          <a:gradFill>
            <a:gsLst>
              <a:gs pos="58000">
                <a:srgbClr val="FF9900"/>
              </a:gs>
              <a:gs pos="100000">
                <a:srgbClr val="E6DCAC"/>
              </a:gs>
            </a:gsLst>
            <a:lin ang="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APLICACIÓN JAVA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484167" y="3074670"/>
            <a:ext cx="2175666" cy="514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chemeClr val="accent1">
                    <a:lumMod val="75000"/>
                  </a:schemeClr>
                </a:solidFill>
              </a:rPr>
              <a:t>JDBC</a:t>
            </a:r>
            <a:endParaRPr lang="es-ES_tradnl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69" y="3717749"/>
            <a:ext cx="999744" cy="9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1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981" y="108443"/>
            <a:ext cx="7672039" cy="8572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_tradnl" sz="3000" noProof="1" smtClean="0"/>
              <a:t>DESARROLLO APLICACIÓN BACK-END</a:t>
            </a:r>
            <a:endParaRPr lang="es-ES_tradnl" sz="3000" b="1" i="0" noProof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097602"/>
            <a:ext cx="8842917" cy="3351568"/>
          </a:xfrm>
        </p:spPr>
        <p:txBody>
          <a:bodyPr/>
          <a:lstStyle/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s-ES_tradnl" sz="2800" noProof="1"/>
              <a:t>FASE I: </a:t>
            </a:r>
            <a:r>
              <a:rPr lang="es-ES_tradnl" sz="2800" noProof="1" smtClean="0"/>
              <a:t>Diseño de la Base de Datos </a:t>
            </a:r>
            <a:r>
              <a:rPr lang="es-ES_tradnl" sz="2800" noProof="1"/>
              <a:t>(modelo relacional)</a:t>
            </a:r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/>
              <a:t>Tablas </a:t>
            </a:r>
            <a:r>
              <a:rPr lang="es-ES_tradnl" sz="2000" noProof="1"/>
              <a:t> </a:t>
            </a:r>
            <a:endParaRPr lang="es-ES_tradnl" sz="2200" noProof="1"/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/>
              <a:t>Campos</a:t>
            </a:r>
            <a:r>
              <a:rPr lang="es-ES_tradnl" sz="2000" noProof="1"/>
              <a:t> </a:t>
            </a:r>
            <a:r>
              <a:rPr lang="es-ES_tradnl" sz="2000" noProof="1" smtClean="0"/>
              <a:t> </a:t>
            </a:r>
            <a:endParaRPr lang="es-ES_tradnl" sz="2200" noProof="1"/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/>
              <a:t>Claves (Primary y Foreign Keys) </a:t>
            </a:r>
            <a:endParaRPr lang="es-ES_tradnl" sz="2200" noProof="1"/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/>
              <a:t>Restricciones (check-constraints) </a:t>
            </a:r>
            <a:r>
              <a:rPr lang="es-ES_tradnl" sz="2000" noProof="1" smtClean="0"/>
              <a:t> </a:t>
            </a:r>
            <a:endParaRPr lang="es-ES_tradnl" sz="2200" noProof="1"/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/>
              <a:t>Optimización a </a:t>
            </a:r>
            <a:r>
              <a:rPr lang="es-ES_tradnl" sz="2200" noProof="1" smtClean="0"/>
              <a:t>3FN </a:t>
            </a:r>
          </a:p>
          <a:p>
            <a:pPr marL="747522" lvl="1" indent="-347472">
              <a:buClr>
                <a:schemeClr val="tx1"/>
              </a:buClr>
            </a:pPr>
            <a:endParaRPr lang="es-ES_tradnl" sz="2200" noProof="1"/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s-ES_tradnl" sz="2800" noProof="1"/>
              <a:t>FASE II: </a:t>
            </a:r>
            <a:r>
              <a:rPr lang="es-ES_tradnl" sz="2800" noProof="1" smtClean="0"/>
              <a:t>Creación+Programación de la bd en MySQL  </a:t>
            </a:r>
            <a:endParaRPr lang="es-ES_tradnl" sz="2800" noProof="1"/>
          </a:p>
          <a:p>
            <a:pPr marL="747522" lvl="1" indent="-347472">
              <a:buClr>
                <a:schemeClr val="tx1"/>
              </a:buClr>
            </a:pPr>
            <a:r>
              <a:rPr lang="es-ES_tradnl" noProof="1" smtClean="0"/>
              <a:t>Tablas…  </a:t>
            </a:r>
            <a:endParaRPr lang="es-ES_tradnl" noProof="1"/>
          </a:p>
          <a:p>
            <a:pPr marL="747522" lvl="1" indent="-347472">
              <a:buClr>
                <a:schemeClr val="tx1"/>
              </a:buClr>
            </a:pPr>
            <a:r>
              <a:rPr lang="es-ES_tradnl" noProof="1" smtClean="0"/>
              <a:t>Procedimientos Almacenados (stored procedures)  </a:t>
            </a:r>
            <a:endParaRPr lang="es-ES_tradnl" noProof="1"/>
          </a:p>
          <a:p>
            <a:pPr marL="747522" lvl="1" indent="-347472">
              <a:buClr>
                <a:schemeClr val="tx1"/>
              </a:buClr>
            </a:pPr>
            <a:r>
              <a:rPr lang="es-ES_tradnl" noProof="1" smtClean="0"/>
              <a:t>Desencadenadores (triggers)  </a:t>
            </a:r>
            <a:endParaRPr lang="es-ES_tradnl" noProof="1">
              <a:latin typeface="Calibri"/>
            </a:endParaRP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 smtClean="0"/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/>
          </a:p>
          <a:p>
            <a:pPr marL="400050" lvl="1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93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981" y="108443"/>
            <a:ext cx="7672039" cy="8572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_tradnl" sz="3000" noProof="1" smtClean="0"/>
              <a:t>DESARROLLO APLICACIÓN BACK-END II</a:t>
            </a:r>
            <a:endParaRPr lang="es-ES_tradnl" sz="3000" b="1" i="0" noProof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152193"/>
            <a:ext cx="8842917" cy="3392511"/>
          </a:xfrm>
        </p:spPr>
        <p:txBody>
          <a:bodyPr/>
          <a:lstStyle/>
          <a:p>
            <a:pPr marL="347472" indent="-347472">
              <a:buClr>
                <a:schemeClr val="tx1"/>
              </a:buClr>
            </a:pPr>
            <a:r>
              <a:rPr lang="es-ES_tradnl" noProof="1" smtClean="0"/>
              <a:t>FASE III: Desarrollo Aplicación JSP  </a:t>
            </a:r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>
                <a:latin typeface="Calibri"/>
              </a:rPr>
              <a:t>Página Maestra y estilos CSS </a:t>
            </a:r>
            <a:r>
              <a:rPr lang="es-ES_tradnl" sz="2000" noProof="1"/>
              <a:t> </a:t>
            </a:r>
            <a:endParaRPr lang="es-ES_tradnl" sz="2200" noProof="1" smtClean="0">
              <a:latin typeface="Calibri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>
                <a:latin typeface="Calibri"/>
              </a:rPr>
              <a:t>Clases </a:t>
            </a:r>
            <a:r>
              <a:rPr lang="es-ES_tradnl" sz="2000" noProof="1" smtClean="0"/>
              <a:t> </a:t>
            </a:r>
            <a:endParaRPr lang="es-ES_tradnl" sz="2200" noProof="1" smtClean="0">
              <a:latin typeface="Calibri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>
                <a:latin typeface="Calibri"/>
              </a:rPr>
              <a:t>Etiquetas personalizadas </a:t>
            </a:r>
            <a:r>
              <a:rPr lang="es-ES_tradnl" sz="2000" noProof="1"/>
              <a:t> </a:t>
            </a:r>
            <a:endParaRPr lang="es-ES_tradnl" sz="2200" noProof="1" smtClean="0">
              <a:latin typeface="Calibri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>
                <a:latin typeface="Calibri"/>
              </a:rPr>
              <a:t>Validación Javascript</a:t>
            </a:r>
            <a:r>
              <a:rPr lang="es-ES_tradnl" sz="2000" noProof="1"/>
              <a:t> </a:t>
            </a:r>
            <a:r>
              <a:rPr lang="es-ES_tradnl" sz="2000" noProof="1" smtClean="0"/>
              <a:t> </a:t>
            </a:r>
            <a:endParaRPr lang="es-ES_tradnl" sz="2200" noProof="1" smtClean="0">
              <a:latin typeface="Calibri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>
                <a:latin typeface="Calibri"/>
              </a:rPr>
              <a:t>Procedimientos almacenados </a:t>
            </a:r>
            <a:r>
              <a:rPr lang="es-ES_tradnl" sz="2000" noProof="1"/>
              <a:t> </a:t>
            </a:r>
            <a:endParaRPr lang="es-ES_tradnl" sz="2200" noProof="1" smtClean="0">
              <a:latin typeface="Calibri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>
                <a:latin typeface="Calibri"/>
              </a:rPr>
              <a:t>Testeo y depuración </a:t>
            </a:r>
            <a:r>
              <a:rPr lang="es-ES_tradnl" sz="2000" noProof="1"/>
              <a:t> </a:t>
            </a:r>
            <a:endParaRPr lang="es-ES_tradnl" sz="2000" noProof="1" smtClean="0">
              <a:sym typeface="Wingdings"/>
            </a:endParaRPr>
          </a:p>
          <a:p>
            <a:pPr marL="747522" lvl="1" indent="-347472">
              <a:buClr>
                <a:schemeClr val="tx1"/>
              </a:buClr>
            </a:pPr>
            <a:endParaRPr lang="es-ES_tradnl" sz="2200" noProof="1" smtClean="0">
              <a:latin typeface="Calibri"/>
            </a:endParaRP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s-ES_tradnl" sz="2800" noProof="1" smtClean="0"/>
              <a:t>FASE IV: Feedback cliente</a:t>
            </a:r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>
                <a:latin typeface="Calibri"/>
              </a:rPr>
              <a:t>Testeo/Introduzción </a:t>
            </a:r>
            <a:r>
              <a:rPr lang="es-ES_tradnl" sz="2200" noProof="1">
                <a:latin typeface="Calibri"/>
              </a:rPr>
              <a:t>de </a:t>
            </a:r>
            <a:r>
              <a:rPr lang="es-ES_tradnl" sz="2200" noProof="1" smtClean="0">
                <a:latin typeface="Calibri"/>
              </a:rPr>
              <a:t>registros (cliente) </a:t>
            </a:r>
          </a:p>
          <a:p>
            <a:pPr marL="747522" lvl="1" indent="-347472">
              <a:buClr>
                <a:schemeClr val="tx1"/>
              </a:buClr>
            </a:pPr>
            <a:r>
              <a:rPr lang="es-ES_tradnl" sz="2200" noProof="1" smtClean="0">
                <a:latin typeface="Calibri"/>
              </a:rPr>
              <a:t>Depuración de “bugs”</a:t>
            </a:r>
          </a:p>
          <a:p>
            <a:pPr marL="747522" lvl="1" indent="-347472">
              <a:buClr>
                <a:schemeClr val="tx1"/>
              </a:buClr>
            </a:pPr>
            <a:endParaRPr lang="es-ES_tradnl" noProof="1">
              <a:latin typeface="Calibri"/>
            </a:endParaRP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 smtClean="0"/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/>
          </a:p>
          <a:p>
            <a:pPr marL="400050" lvl="1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521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981" y="108443"/>
            <a:ext cx="7672039" cy="8572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_tradnl" sz="3000" noProof="1" smtClean="0"/>
              <a:t>LAS TABLAS DE LA BD</a:t>
            </a:r>
            <a:endParaRPr lang="es-ES_tradnl" sz="3000" b="1" i="0" noProof="1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8201" r="17014" b="12481"/>
          <a:stretch/>
        </p:blipFill>
        <p:spPr bwMode="auto">
          <a:xfrm>
            <a:off x="468561" y="1098319"/>
            <a:ext cx="8308604" cy="39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57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51" y="69388"/>
            <a:ext cx="7672039" cy="85725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CÓDIGO MySQL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" y="1255594"/>
            <a:ext cx="9040106" cy="33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34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51" y="69388"/>
            <a:ext cx="7672039" cy="85725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CÓDIGO JSP+JB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4" y="1209855"/>
            <a:ext cx="8664497" cy="3707833"/>
          </a:xfrm>
        </p:spPr>
        <p:txBody>
          <a:bodyPr/>
          <a:lstStyle/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r>
              <a:rPr lang="es-ES_tradnl" noProof="1" smtClean="0">
                <a:latin typeface="Calibri"/>
              </a:rPr>
              <a:t>	</a:t>
            </a:r>
            <a:endParaRPr lang="es-ES_tradnl" noProof="1">
              <a:latin typeface="Calibri"/>
            </a:endParaRPr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5 Imagen" descr="Windows XP Master - Windows Virtual P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4" t="17039" r="17016" b="9363"/>
          <a:stretch/>
        </p:blipFill>
        <p:spPr>
          <a:xfrm>
            <a:off x="1228298" y="1091821"/>
            <a:ext cx="6870682" cy="405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751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51" y="69388"/>
            <a:ext cx="7672039" cy="85725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CÓDIGO JSP+JB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4" y="1209855"/>
            <a:ext cx="8664497" cy="3707833"/>
          </a:xfrm>
        </p:spPr>
        <p:txBody>
          <a:bodyPr/>
          <a:lstStyle/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r>
              <a:rPr lang="es-ES_tradnl" noProof="1" smtClean="0">
                <a:latin typeface="Calibri"/>
              </a:rPr>
              <a:t>	</a:t>
            </a:r>
            <a:endParaRPr lang="es-ES_tradnl" noProof="1">
              <a:latin typeface="Calibri"/>
            </a:endParaRPr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4 Imagen" descr="Windows XP Master - Windows Virtual P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9" t="17797" r="9538" b="11551"/>
          <a:stretch/>
        </p:blipFill>
        <p:spPr>
          <a:xfrm>
            <a:off x="1050877" y="1132764"/>
            <a:ext cx="7192370" cy="40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99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51" y="69388"/>
            <a:ext cx="7672039" cy="85725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CÓDIGO JAVASCRIPT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4" y="1209855"/>
            <a:ext cx="8664497" cy="3707833"/>
          </a:xfrm>
        </p:spPr>
        <p:txBody>
          <a:bodyPr/>
          <a:lstStyle/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r>
              <a:rPr lang="es-ES_tradnl" noProof="1" smtClean="0">
                <a:latin typeface="Calibri"/>
              </a:rPr>
              <a:t>	</a:t>
            </a:r>
            <a:endParaRPr lang="es-ES_tradnl" noProof="1">
              <a:latin typeface="Calibri"/>
            </a:endParaRPr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12575" r="25564" b="14707"/>
          <a:stretch/>
        </p:blipFill>
        <p:spPr bwMode="auto">
          <a:xfrm>
            <a:off x="1269242" y="1160056"/>
            <a:ext cx="6807899" cy="39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144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04" y="70667"/>
            <a:ext cx="7672039" cy="85725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OUTLET NOVIAS DE ROJO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4" y="1209855"/>
            <a:ext cx="8664497" cy="3560038"/>
          </a:xfrm>
        </p:spPr>
        <p:txBody>
          <a:bodyPr/>
          <a:lstStyle/>
          <a:p>
            <a:pPr marL="347472" indent="-347472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FontTx/>
            </a:pPr>
            <a:r>
              <a:rPr lang="es-ES_tradnl" sz="28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Búsqueda de un caso real: Outlet Novias de Rojo</a:t>
            </a: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>
              <a:latin typeface="Calibri"/>
            </a:endParaRP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 smtClean="0">
              <a:latin typeface="Calibri"/>
            </a:endParaRPr>
          </a:p>
          <a:p>
            <a:pPr marL="347472" indent="-347472">
              <a:buClr>
                <a:schemeClr val="tx1"/>
              </a:buClr>
            </a:pPr>
            <a:r>
              <a:rPr lang="es-ES_tradnl" noProof="1" smtClean="0"/>
              <a:t>Más clientes = internet</a:t>
            </a:r>
          </a:p>
          <a:p>
            <a:pPr marL="347472" indent="-347472">
              <a:buClr>
                <a:schemeClr val="tx1"/>
              </a:buClr>
            </a:pPr>
            <a:r>
              <a:rPr lang="es-ES_tradnl" noProof="1" smtClean="0"/>
              <a:t>Más ingresos = liquidación estocaje, reducción de costes, liberar espacio almacenes…</a:t>
            </a:r>
          </a:p>
          <a:p>
            <a:pPr marL="347472" indent="-347472">
              <a:buClr>
                <a:schemeClr val="tx1"/>
              </a:buClr>
            </a:pPr>
            <a:r>
              <a:rPr lang="es-ES_tradnl" noProof="1" smtClean="0"/>
              <a:t>Mayor eficiencia = aplicaciones informáticas</a:t>
            </a:r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347472" indent="-347472">
              <a:buClr>
                <a:schemeClr val="tx1"/>
              </a:buClr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3" name="Picture 5" descr="C:\Users\tmateo\AppData\Local\Microsoft\Windows\Temporary Internet Files\Content.IE5\K0O7W0UI\MC9004348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75" y="1844496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310" y="1422779"/>
            <a:ext cx="7683690" cy="2436125"/>
          </a:xfrm>
          <a:ln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es-ES_tradnl" sz="5300" noProof="1" smtClean="0">
                <a:solidFill>
                  <a:srgbClr val="0B1BB5"/>
                </a:solidFill>
                <a:latin typeface="Lucida Sans" pitchFamily="34" charset="0"/>
              </a:rPr>
              <a:t>www.sanmolhec.com</a:t>
            </a:r>
            <a:r>
              <a:rPr lang="es-ES_tradnl" sz="3600" noProof="1" smtClean="0">
                <a:solidFill>
                  <a:srgbClr val="0B1BB5"/>
                </a:solidFill>
                <a:latin typeface="Lucida Sans" pitchFamily="34" charset="0"/>
              </a:rPr>
              <a:t/>
            </a:r>
            <a:br>
              <a:rPr lang="es-ES_tradnl" sz="3600" noProof="1" smtClean="0">
                <a:solidFill>
                  <a:srgbClr val="0B1BB5"/>
                </a:solidFill>
                <a:latin typeface="Lucida Sans" pitchFamily="34" charset="0"/>
              </a:rPr>
            </a:br>
            <a:r>
              <a:rPr lang="es-ES_tradnl" sz="3600" noProof="1" smtClean="0">
                <a:solidFill>
                  <a:srgbClr val="0B1BB5"/>
                </a:solidFill>
                <a:latin typeface="Lucida Sans" pitchFamily="34" charset="0"/>
              </a:rPr>
              <a:t/>
            </a:r>
            <a:br>
              <a:rPr lang="es-ES_tradnl" sz="3600" noProof="1" smtClean="0">
                <a:solidFill>
                  <a:srgbClr val="0B1BB5"/>
                </a:solidFill>
                <a:latin typeface="Lucida Sans" pitchFamily="34" charset="0"/>
              </a:rPr>
            </a:br>
            <a:r>
              <a:rPr lang="es-ES_tradnl" sz="2700" noProof="1" smtClean="0">
                <a:solidFill>
                  <a:srgbClr val="0B1BB5"/>
                </a:solidFill>
                <a:latin typeface="Lucida Sans" pitchFamily="34" charset="0"/>
              </a:rPr>
              <a:t>hector.sanchez.molinero@outlook.com</a:t>
            </a:r>
            <a:r>
              <a:rPr lang="es-ES_tradnl" sz="3600" noProof="1" smtClean="0">
                <a:solidFill>
                  <a:srgbClr val="0B1BB5"/>
                </a:solidFill>
                <a:latin typeface="Lucida Sans" pitchFamily="34" charset="0"/>
              </a:rPr>
              <a:t/>
            </a:r>
            <a:br>
              <a:rPr lang="es-ES_tradnl" sz="3600" noProof="1" smtClean="0">
                <a:solidFill>
                  <a:srgbClr val="0B1BB5"/>
                </a:solidFill>
                <a:latin typeface="Lucida Sans" pitchFamily="34" charset="0"/>
              </a:rPr>
            </a:br>
            <a:r>
              <a:rPr lang="es-ES_tradnl" sz="3600" noProof="1" smtClean="0">
                <a:solidFill>
                  <a:srgbClr val="0B1BB5"/>
                </a:solidFill>
                <a:latin typeface="Lucida Sans" pitchFamily="34" charset="0"/>
              </a:rPr>
              <a:t/>
            </a:r>
            <a:br>
              <a:rPr lang="es-ES_tradnl" sz="3600" noProof="1" smtClean="0">
                <a:solidFill>
                  <a:srgbClr val="0B1BB5"/>
                </a:solidFill>
                <a:latin typeface="Lucida Sans" pitchFamily="34" charset="0"/>
              </a:rPr>
            </a:br>
            <a:r>
              <a:rPr lang="es-ES_tradnl" sz="3600" noProof="1" smtClean="0">
                <a:solidFill>
                  <a:srgbClr val="0B1BB5"/>
                </a:solidFill>
                <a:latin typeface="Lucida Sans" pitchFamily="34" charset="0"/>
              </a:rPr>
              <a:t>@sanmolhec</a:t>
            </a:r>
            <a:br>
              <a:rPr lang="es-ES_tradnl" sz="3600" noProof="1" smtClean="0">
                <a:solidFill>
                  <a:srgbClr val="0B1BB5"/>
                </a:solidFill>
                <a:latin typeface="Lucida Sans" pitchFamily="34" charset="0"/>
              </a:rPr>
            </a:br>
            <a:r>
              <a:rPr lang="es-ES_tradnl" sz="3200" dirty="0"/>
              <a:t/>
            </a:r>
            <a:br>
              <a:rPr lang="es-ES_tradnl" sz="3200" dirty="0"/>
            </a:br>
            <a:r>
              <a:rPr lang="es-ES" sz="2200" dirty="0">
                <a:solidFill>
                  <a:srgbClr val="0B1BB5"/>
                </a:solidFill>
                <a:latin typeface="Lucida Sans" pitchFamily="34" charset="0"/>
              </a:rPr>
              <a:t>http://es.linkedin.com/in/hectorsanchezmolinero</a:t>
            </a:r>
            <a:r>
              <a:rPr lang="es-ES_tradnl" sz="2200" dirty="0">
                <a:solidFill>
                  <a:srgbClr val="0B1BB5"/>
                </a:solidFill>
                <a:latin typeface="Lucida Sans" pitchFamily="34" charset="0"/>
              </a:rPr>
              <a:t/>
            </a:r>
            <a:br>
              <a:rPr lang="es-ES_tradnl" sz="2200" dirty="0">
                <a:solidFill>
                  <a:srgbClr val="0B1BB5"/>
                </a:solidFill>
                <a:latin typeface="Lucida Sans" pitchFamily="34" charset="0"/>
              </a:rPr>
            </a:br>
            <a:endParaRPr lang="es-ES_tradnl" sz="2200" noProof="1">
              <a:solidFill>
                <a:srgbClr val="0B1BB5"/>
              </a:solidFill>
              <a:latin typeface="Lucida San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82" y="4002206"/>
            <a:ext cx="8911988" cy="969844"/>
          </a:xfrm>
        </p:spPr>
        <p:txBody>
          <a:bodyPr/>
          <a:lstStyle/>
          <a:p>
            <a:pPr marL="0" indent="0" algn="r">
              <a:buNone/>
            </a:pPr>
            <a:r>
              <a:rPr lang="es-ES_tradnl" noProof="1" smtClean="0">
                <a:solidFill>
                  <a:schemeClr val="accent1">
                    <a:lumMod val="75000"/>
                  </a:schemeClr>
                </a:solidFill>
                <a:latin typeface="Magneto" pitchFamily="82" charset="0"/>
              </a:rPr>
              <a:t> </a:t>
            </a:r>
          </a:p>
          <a:p>
            <a:pPr marL="0" indent="0" algn="r">
              <a:buNone/>
            </a:pPr>
            <a:r>
              <a:rPr lang="es-ES_tradnl" noProof="1" smtClean="0">
                <a:solidFill>
                  <a:schemeClr val="accent1">
                    <a:lumMod val="75000"/>
                  </a:schemeClr>
                </a:solidFill>
                <a:latin typeface="Magneto" pitchFamily="82" charset="0"/>
              </a:rPr>
              <a:t>Hector Sanchez Molinero</a:t>
            </a:r>
          </a:p>
          <a:p>
            <a:pPr marL="0" indent="0" algn="r">
              <a:buNone/>
            </a:pPr>
            <a:r>
              <a:rPr lang="es-ES_tradnl" sz="1800" b="0" i="0" noProof="1" smtClean="0">
                <a:solidFill>
                  <a:schemeClr val="accent1">
                    <a:lumMod val="75000"/>
                  </a:schemeClr>
                </a:solidFill>
                <a:latin typeface="Magneto" pitchFamily="82" charset="0"/>
              </a:rPr>
              <a:t>+34</a:t>
            </a:r>
            <a:r>
              <a:rPr lang="es-ES_tradnl" b="0" i="0" noProof="1" smtClean="0">
                <a:solidFill>
                  <a:schemeClr val="accent1">
                    <a:lumMod val="75000"/>
                  </a:schemeClr>
                </a:solidFill>
                <a:latin typeface="Magneto" pitchFamily="82" charset="0"/>
              </a:rPr>
              <a:t> 625 300 834</a:t>
            </a:r>
          </a:p>
          <a:p>
            <a:pPr marL="0" indent="0" algn="ctr">
              <a:buNone/>
            </a:pPr>
            <a:endParaRPr lang="es-ES_tradnl" b="0" i="0" noProof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68" y="2597821"/>
            <a:ext cx="501841" cy="49981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17" y="3270074"/>
            <a:ext cx="520127" cy="52012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34" y="1670106"/>
            <a:ext cx="715175" cy="71517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76" y="890015"/>
            <a:ext cx="72381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4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51" y="70667"/>
            <a:ext cx="7672039" cy="85725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OUTLET NOVIAS DE ROJO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4" y="1209855"/>
            <a:ext cx="8664497" cy="3707833"/>
          </a:xfrm>
        </p:spPr>
        <p:txBody>
          <a:bodyPr/>
          <a:lstStyle/>
          <a:p>
            <a:pPr marL="347472" indent="-347472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FontTx/>
            </a:pPr>
            <a:endParaRPr lang="es-ES_tradnl" noProof="1" smtClean="0">
              <a:latin typeface="Calibri"/>
            </a:endParaRPr>
          </a:p>
          <a:p>
            <a:pPr marL="0" indent="0" algn="ctr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r>
              <a:rPr lang="es-ES_tradnl" noProof="1" smtClean="0">
                <a:latin typeface="Calibri"/>
              </a:rPr>
              <a:t>NOVIAS DE ROJO 			</a:t>
            </a:r>
            <a:r>
              <a:rPr lang="es-ES_tradnl" sz="28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OUTLET NOVIAS DE ROJO</a:t>
            </a: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>
              <a:latin typeface="Calibri"/>
            </a:endParaRPr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36" y="2219728"/>
            <a:ext cx="1491943" cy="209196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23" y="2482702"/>
            <a:ext cx="3608840" cy="1444754"/>
          </a:xfrm>
          <a:prstGeom prst="rect">
            <a:avLst/>
          </a:prstGeom>
        </p:spPr>
      </p:pic>
      <p:pic>
        <p:nvPicPr>
          <p:cNvPr id="3074" name="Picture 2" descr="C:\Users\tmateo\AppData\Local\Microsoft\Windows\Temporary Internet Files\Content.IE5\DE4CGPLA\MC90043261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25" y="2482793"/>
            <a:ext cx="1444572" cy="14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508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C:\Users\tmateo\AppData\Local\Microsoft\Windows\Temporary Internet Files\Content.IE5\S7687CZ2\MC9004417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37" y="1546284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75" y="70667"/>
            <a:ext cx="7672039" cy="85725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APLICACIONES CREADAS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4" y="1209855"/>
            <a:ext cx="8664497" cy="3707833"/>
          </a:xfrm>
        </p:spPr>
        <p:txBody>
          <a:bodyPr numCol="2"/>
          <a:lstStyle/>
          <a:p>
            <a:pPr marL="457200" indent="0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r>
              <a:rPr lang="es-ES_tradnl" noProof="1" smtClean="0">
                <a:latin typeface="Calibri"/>
              </a:rPr>
              <a:t>	BACK-END</a:t>
            </a:r>
          </a:p>
          <a:p>
            <a:pPr marL="457200" indent="0" algn="just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sz="2800" b="0" i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457200" indent="0" algn="just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 smtClean="0">
              <a:latin typeface="Calibri"/>
            </a:endParaRPr>
          </a:p>
          <a:p>
            <a:pPr marL="457200" indent="0" algn="just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sz="2800" b="0" i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457200" indent="0" algn="just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 smtClean="0">
              <a:latin typeface="Calibri"/>
            </a:endParaRPr>
          </a:p>
          <a:p>
            <a:pPr marL="457200" indent="0" defTabSz="18288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r>
              <a:rPr lang="es-ES_tradnl" noProof="1" smtClean="0">
                <a:latin typeface="Calibri"/>
              </a:rPr>
              <a:t>Aplicación de gestión de la base de datos, productos, marcas, clientes, facturas… </a:t>
            </a:r>
            <a:endParaRPr lang="es-ES_tradnl" noProof="1">
              <a:latin typeface="Calibri"/>
            </a:endParaRPr>
          </a:p>
          <a:p>
            <a:pPr marL="457200" indent="0" algn="ctr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r>
              <a:rPr lang="es-ES_tradnl" noProof="1" smtClean="0"/>
              <a:t>FRONT-END</a:t>
            </a:r>
          </a:p>
          <a:p>
            <a:pPr marL="457200" indent="0" algn="just">
              <a:buClr>
                <a:schemeClr val="tx1"/>
              </a:buClr>
              <a:buNone/>
            </a:pPr>
            <a:endParaRPr lang="es-ES_tradnl" noProof="1" smtClean="0"/>
          </a:p>
          <a:p>
            <a:pPr marL="457200" indent="0" algn="just">
              <a:buClr>
                <a:schemeClr val="tx1"/>
              </a:buClr>
              <a:buNone/>
            </a:pPr>
            <a:endParaRPr lang="es-ES_tradnl" noProof="1"/>
          </a:p>
          <a:p>
            <a:pPr marL="457200" indent="0" algn="just">
              <a:buClr>
                <a:schemeClr val="tx1"/>
              </a:buClr>
              <a:buNone/>
            </a:pPr>
            <a:endParaRPr lang="es-ES_tradnl" noProof="1" smtClean="0"/>
          </a:p>
          <a:p>
            <a:pPr marL="457200" indent="0" algn="just">
              <a:buClr>
                <a:schemeClr val="tx1"/>
              </a:buClr>
              <a:buNone/>
            </a:pPr>
            <a:endParaRPr lang="es-ES_tradnl" noProof="1" smtClean="0"/>
          </a:p>
          <a:p>
            <a:pPr marL="457200" indent="0" algn="just">
              <a:buClr>
                <a:schemeClr val="tx1"/>
              </a:buClr>
              <a:buNone/>
            </a:pPr>
            <a:r>
              <a:rPr lang="es-ES_tradnl" noProof="1" smtClean="0"/>
              <a:t>Tienda online de venta al público. Alta usuarios, listado artículos, compra y pago.</a:t>
            </a: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126" name="Picture 6" descr="C:\Users\tmateo\AppData\Local\Microsoft\Windows\Temporary Internet Files\Content.IE5\AM1I8PN9\MC90043394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96" y="149569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tmateo\AppData\Local\Microsoft\Windows\Temporary Internet Files\Content.IE5\AM1I8PN9\MC900196314[1].w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b="24301"/>
          <a:stretch/>
        </p:blipFill>
        <p:spPr bwMode="auto">
          <a:xfrm>
            <a:off x="2266406" y="1546284"/>
            <a:ext cx="1022154" cy="13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mateo\AppData\Local\Microsoft\Windows\Temporary Internet Files\Content.IE5\S7687CZ2\MC90043394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4" y="158397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tmateo\AppData\Local\Microsoft\Windows\Temporary Internet Files\Content.IE5\S7687CZ2\MC90044199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59" y="1322953"/>
            <a:ext cx="18192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41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51" y="70667"/>
            <a:ext cx="7672039" cy="857250"/>
          </a:xfrm>
        </p:spPr>
        <p:txBody>
          <a:bodyPr>
            <a:no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sz="2800" noProof="1" smtClean="0"/>
              <a:t>APLICACIONESN REALES ALOJADAS EN LA NUBE</a:t>
            </a:r>
            <a:endParaRPr lang="es-ES_tradnl" sz="2800" b="1" i="0" noProof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4" y="1209855"/>
            <a:ext cx="8664497" cy="3707833"/>
          </a:xfrm>
        </p:spPr>
        <p:txBody>
          <a:bodyPr/>
          <a:lstStyle/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s-ES_tradnl" sz="3200" noProof="1" smtClean="0">
                <a:latin typeface="Calibri"/>
              </a:rPr>
              <a:t>Aplicación </a:t>
            </a:r>
            <a:r>
              <a:rPr lang="es-ES_tradnl" sz="3200" b="1" u="sng" noProof="1" smtClean="0">
                <a:latin typeface="Calibri"/>
              </a:rPr>
              <a:t>Back-End</a:t>
            </a:r>
            <a:r>
              <a:rPr lang="es-ES_tradnl" sz="3200" noProof="1" smtClean="0">
                <a:latin typeface="Calibri"/>
              </a:rPr>
              <a:t>:</a:t>
            </a:r>
          </a:p>
          <a:p>
            <a:pPr marL="742950" lvl="2" indent="-342900">
              <a:spcBef>
                <a:spcPts val="400"/>
              </a:spcBef>
              <a:buClr>
                <a:schemeClr val="tx1"/>
              </a:buClr>
              <a:buFontTx/>
              <a:buChar char="-"/>
            </a:pPr>
            <a:r>
              <a:rPr lang="es-ES_tradnl" sz="2200" noProof="1" smtClean="0">
                <a:latin typeface="Calibri"/>
              </a:rPr>
              <a:t>Identificación  (log-in)</a:t>
            </a:r>
          </a:p>
          <a:p>
            <a:pPr marL="742950" lvl="2" indent="-342900">
              <a:spcBef>
                <a:spcPts val="400"/>
              </a:spcBef>
              <a:buClr>
                <a:schemeClr val="tx1"/>
              </a:buClr>
              <a:buFontTx/>
              <a:buChar char="-"/>
            </a:pPr>
            <a:r>
              <a:rPr lang="es-ES_tradnl" sz="2200" noProof="1" smtClean="0">
                <a:latin typeface="Calibri"/>
              </a:rPr>
              <a:t>Gestión de la base de datos  on-line (MySQL):</a:t>
            </a:r>
          </a:p>
          <a:p>
            <a:pPr marL="1771650" lvl="5" indent="0">
              <a:lnSpc>
                <a:spcPts val="19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 smtClean="0">
              <a:latin typeface="Calibri"/>
            </a:endParaRP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s-ES_tradnl" sz="3200" noProof="1"/>
              <a:t> Aplicación </a:t>
            </a:r>
            <a:r>
              <a:rPr lang="es-ES_tradnl" sz="3200" b="1" u="sng" noProof="1" smtClean="0"/>
              <a:t>Front-End</a:t>
            </a:r>
            <a:r>
              <a:rPr lang="es-ES_tradnl" sz="3200" noProof="1" smtClean="0"/>
              <a:t>:</a:t>
            </a:r>
            <a:endParaRPr lang="es-ES_tradnl" sz="3200" noProof="1"/>
          </a:p>
          <a:p>
            <a:pPr marL="742950" lvl="2" indent="-342900">
              <a:spcBef>
                <a:spcPts val="400"/>
              </a:spcBef>
              <a:buClr>
                <a:schemeClr val="tx1"/>
              </a:buClr>
              <a:buFontTx/>
              <a:buChar char="-"/>
            </a:pPr>
            <a:r>
              <a:rPr lang="es-ES_tradnl" sz="2200" noProof="1"/>
              <a:t>Identificación  (alta y log-in)</a:t>
            </a:r>
          </a:p>
          <a:p>
            <a:pPr marL="742950" lvl="2" indent="-342900">
              <a:spcBef>
                <a:spcPts val="400"/>
              </a:spcBef>
              <a:buClr>
                <a:schemeClr val="tx1"/>
              </a:buClr>
              <a:buFontTx/>
              <a:buChar char="-"/>
            </a:pPr>
            <a:r>
              <a:rPr lang="es-ES_tradnl" sz="2200" noProof="1"/>
              <a:t>Gestión “mis datos de usuario y pedidos”</a:t>
            </a:r>
          </a:p>
          <a:p>
            <a:pPr marL="742950" lvl="2" indent="-342900">
              <a:spcBef>
                <a:spcPts val="400"/>
              </a:spcBef>
              <a:buClr>
                <a:schemeClr val="tx1"/>
              </a:buClr>
              <a:buFontTx/>
              <a:buChar char="-"/>
            </a:pPr>
            <a:r>
              <a:rPr lang="es-ES_tradnl" sz="2200" noProof="1"/>
              <a:t>Exposición existencias (paginación) y destacados (banner)</a:t>
            </a:r>
          </a:p>
          <a:p>
            <a:pPr marL="742950" lvl="2" indent="-342900">
              <a:spcBef>
                <a:spcPts val="400"/>
              </a:spcBef>
              <a:buClr>
                <a:schemeClr val="tx1"/>
              </a:buClr>
              <a:buFontTx/>
              <a:buChar char="-"/>
            </a:pPr>
            <a:r>
              <a:rPr lang="es-ES_tradnl" sz="2200" noProof="1"/>
              <a:t>Búsquedas por varios criterios</a:t>
            </a:r>
          </a:p>
          <a:p>
            <a:pPr marL="742950" lvl="2" indent="-342900">
              <a:spcBef>
                <a:spcPts val="400"/>
              </a:spcBef>
              <a:buClr>
                <a:schemeClr val="tx1"/>
              </a:buClr>
              <a:buFontTx/>
              <a:buChar char="-"/>
            </a:pPr>
            <a:r>
              <a:rPr lang="es-ES_tradnl" sz="2200" noProof="1"/>
              <a:t>Validación JSF de formularios (mail y user contra bd)</a:t>
            </a:r>
          </a:p>
          <a:p>
            <a:pPr marL="742950" lvl="2" indent="-342900">
              <a:spcBef>
                <a:spcPts val="400"/>
              </a:spcBef>
              <a:buClr>
                <a:schemeClr val="tx1"/>
              </a:buClr>
              <a:buFontTx/>
              <a:buChar char="-"/>
            </a:pPr>
            <a:r>
              <a:rPr lang="es-ES_tradnl" sz="2200" noProof="1"/>
              <a:t>Funcionalidad cesta y compra online (pago seguro -WebService-)</a:t>
            </a: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200" noProof="1">
              <a:latin typeface="Calibri"/>
            </a:endParaRP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 smtClean="0">
              <a:latin typeface="Calibri"/>
            </a:endParaRP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/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>
              <a:latin typeface="Calibri"/>
            </a:endParaRPr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8895" y="1175673"/>
            <a:ext cx="571500" cy="5715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79" y="1213505"/>
            <a:ext cx="587216" cy="58721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63" y="1247049"/>
            <a:ext cx="520127" cy="52012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94" y="1131095"/>
            <a:ext cx="672084" cy="67208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8895" y="2570776"/>
            <a:ext cx="571500" cy="57150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79" y="2608608"/>
            <a:ext cx="587216" cy="58721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394" y="2526198"/>
            <a:ext cx="672084" cy="6720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77" y="2585221"/>
            <a:ext cx="576975" cy="5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408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8" y="1089308"/>
            <a:ext cx="8664497" cy="3707833"/>
          </a:xfrm>
        </p:spPr>
        <p:txBody>
          <a:bodyPr/>
          <a:lstStyle/>
          <a:p>
            <a:pPr marL="347472" indent="-347472">
              <a:buClr>
                <a:schemeClr val="tx1"/>
              </a:buClr>
            </a:pPr>
            <a:r>
              <a:rPr lang="es-ES_tradnl" b="1" noProof="1" smtClean="0"/>
              <a:t>JavaServer Faces </a:t>
            </a:r>
            <a:r>
              <a:rPr lang="es-ES_tradnl" noProof="1" smtClean="0"/>
              <a:t>(JSF 2.1.) </a:t>
            </a:r>
          </a:p>
          <a:p>
            <a:pPr marL="347472" indent="-347472">
              <a:buClr>
                <a:schemeClr val="tx1"/>
              </a:buClr>
            </a:pPr>
            <a:r>
              <a:rPr lang="es-ES_tradnl" dirty="0" smtClean="0"/>
              <a:t>Java </a:t>
            </a:r>
            <a:r>
              <a:rPr lang="es-ES_tradnl" dirty="0" err="1"/>
              <a:t>Database</a:t>
            </a:r>
            <a:r>
              <a:rPr lang="es-ES_tradnl" dirty="0"/>
              <a:t> </a:t>
            </a:r>
            <a:r>
              <a:rPr lang="es-ES_tradnl" dirty="0" err="1" smtClean="0"/>
              <a:t>Connectivity</a:t>
            </a:r>
            <a:r>
              <a:rPr lang="es-ES_tradnl" dirty="0" smtClean="0"/>
              <a:t> (</a:t>
            </a:r>
            <a:r>
              <a:rPr lang="es-ES_tradnl" b="1" dirty="0" smtClean="0"/>
              <a:t>JDBC</a:t>
            </a:r>
            <a:r>
              <a:rPr lang="es-ES_tradnl" dirty="0" smtClean="0"/>
              <a:t>) contra </a:t>
            </a:r>
            <a:r>
              <a:rPr lang="es-ES_tradnl" b="1" dirty="0" err="1" smtClean="0"/>
              <a:t>MySQL</a:t>
            </a:r>
            <a:endParaRPr lang="es-ES_tradnl" b="1" dirty="0" smtClean="0"/>
          </a:p>
          <a:p>
            <a:pPr marL="347472" indent="-347472">
              <a:buClr>
                <a:schemeClr val="tx1"/>
              </a:buClr>
            </a:pPr>
            <a:r>
              <a:rPr lang="es-ES_tradnl" b="1" dirty="0" smtClean="0"/>
              <a:t>HTML5</a:t>
            </a:r>
            <a:r>
              <a:rPr lang="es-ES_tradnl" dirty="0" smtClean="0"/>
              <a:t>+</a:t>
            </a:r>
            <a:r>
              <a:rPr lang="es-ES_tradnl" b="1" dirty="0" smtClean="0"/>
              <a:t>CSS3</a:t>
            </a:r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 smtClean="0">
              <a:latin typeface="Calibri"/>
            </a:endParaRP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sz="2800" b="0" i="0" noProof="1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 smtClean="0">
              <a:latin typeface="Calibri"/>
            </a:endParaRPr>
          </a:p>
          <a:p>
            <a:pPr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indent="0" algn="l" defTabSz="914400">
              <a:lnSpc>
                <a:spcPct val="85000"/>
              </a:lnSpc>
              <a:spcBef>
                <a:spcPts val="400"/>
              </a:spcBef>
              <a:buClr>
                <a:schemeClr val="tx1"/>
              </a:buClr>
              <a:buNone/>
            </a:pPr>
            <a:endParaRPr lang="es-ES_tradnl" noProof="1">
              <a:latin typeface="Calibri"/>
            </a:endParaRPr>
          </a:p>
          <a:p>
            <a:pPr marL="347472" indent="-347472">
              <a:buClr>
                <a:schemeClr val="tx1"/>
              </a:buClr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099" name="Picture 3" descr="C:\Users\tmateo\AppData\Local\Microsoft\Windows\Temporary Internet Files\Content.IE5\K0O7W0UI\MC90044196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20" y="3673260"/>
            <a:ext cx="1397794" cy="11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780894" y="2394244"/>
            <a:ext cx="2175666" cy="514350"/>
          </a:xfrm>
          <a:prstGeom prst="roundRect">
            <a:avLst/>
          </a:prstGeom>
          <a:gradFill>
            <a:gsLst>
              <a:gs pos="58000">
                <a:srgbClr val="FF9900"/>
              </a:gs>
              <a:gs pos="100000">
                <a:srgbClr val="E6DCAC"/>
              </a:gs>
            </a:gsLst>
            <a:lin ang="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APLICACIÓN JAVA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484167" y="3074670"/>
            <a:ext cx="2175666" cy="514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chemeClr val="accent1">
                    <a:lumMod val="75000"/>
                  </a:schemeClr>
                </a:solidFill>
              </a:rPr>
              <a:t>JDBC</a:t>
            </a:r>
            <a:endParaRPr lang="es-ES_tradnl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27" y="3266066"/>
            <a:ext cx="1028700" cy="16002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2389" y="108443"/>
            <a:ext cx="78886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_tradnl" sz="3000" noProof="1" smtClean="0"/>
              <a:t>TECNOLOGÍAS APLICADAS FRONT-END</a:t>
            </a:r>
            <a:endParaRPr lang="es-ES_tradnl" sz="3000" noProof="1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76" y="3477068"/>
            <a:ext cx="2561749" cy="132540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76" y="2943225"/>
            <a:ext cx="829056" cy="82905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4" y="2943225"/>
            <a:ext cx="853006" cy="119654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4" y="4181304"/>
            <a:ext cx="880110" cy="9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85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981" y="108443"/>
            <a:ext cx="7672039" cy="8572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_tradnl" sz="3000" noProof="1" smtClean="0"/>
              <a:t>DESARROLLO APLICACIÓN FRONT-END</a:t>
            </a:r>
            <a:endParaRPr lang="es-ES_tradnl" sz="3000" b="1" i="0" noProof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077984"/>
            <a:ext cx="8842917" cy="3476957"/>
          </a:xfrm>
        </p:spPr>
        <p:txBody>
          <a:bodyPr/>
          <a:lstStyle/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s-ES_tradnl" sz="2800" noProof="1"/>
              <a:t>FASE I: </a:t>
            </a:r>
            <a:r>
              <a:rPr lang="es-ES_tradnl" sz="2800" noProof="1" smtClean="0"/>
              <a:t>Personalización y diseño plantillas </a:t>
            </a:r>
            <a:r>
              <a:rPr lang="es-ES_tradnl" sz="2800" noProof="1"/>
              <a:t> </a:t>
            </a:r>
            <a:endParaRPr lang="es-ES_tradnl" sz="2800" noProof="1" smtClean="0"/>
          </a:p>
          <a:p>
            <a:pPr marL="747522" lvl="1" indent="-347472">
              <a:buClr>
                <a:schemeClr val="tx1"/>
              </a:buClr>
            </a:pPr>
            <a:r>
              <a:rPr lang="es-ES_tradnl" noProof="1" smtClean="0">
                <a:latin typeface="Calibri"/>
              </a:rPr>
              <a:t>HTML5+CSS3 adaptación plantilla </a:t>
            </a:r>
            <a:r>
              <a:rPr lang="es-ES_tradnl" noProof="1">
                <a:latin typeface="Calibri"/>
              </a:rPr>
              <a:t>a etiquetas de JSF </a:t>
            </a:r>
            <a:r>
              <a:rPr lang="es-ES_tradnl" noProof="1"/>
              <a:t> </a:t>
            </a:r>
            <a:endParaRPr lang="es-ES_tradnl" noProof="1" smtClean="0">
              <a:latin typeface="Calibri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noProof="1" smtClean="0">
                <a:latin typeface="Calibri"/>
              </a:rPr>
              <a:t>MASTERPAGE </a:t>
            </a:r>
            <a:r>
              <a:rPr lang="es-ES_tradnl" noProof="1">
                <a:latin typeface="Calibri"/>
              </a:rPr>
              <a:t>JSF </a:t>
            </a:r>
            <a:endParaRPr lang="es-ES_tradnl" noProof="1" smtClean="0"/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s-ES_tradnl" sz="2800" noProof="1" smtClean="0"/>
              <a:t>FASE II: Funcionalidad (JSF)</a:t>
            </a:r>
          </a:p>
          <a:p>
            <a:pPr marL="747522" lvl="1" indent="-347472">
              <a:buClr>
                <a:schemeClr val="tx1"/>
              </a:buClr>
            </a:pPr>
            <a:r>
              <a:rPr lang="es-ES_tradnl" sz="2400" noProof="1" smtClean="0">
                <a:latin typeface="Calibri"/>
              </a:rPr>
              <a:t>Estructura de navegación JSF</a:t>
            </a:r>
            <a:r>
              <a:rPr lang="es-ES_tradnl" noProof="1" smtClean="0"/>
              <a:t> </a:t>
            </a:r>
            <a:endParaRPr lang="es-ES_tradnl" noProof="1" smtClean="0">
              <a:sym typeface="Wingdings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sz="2400" noProof="1" smtClean="0">
                <a:latin typeface="Calibri"/>
                <a:sym typeface="Wingdings"/>
              </a:rPr>
              <a:t>Listado productos y detalles de productos</a:t>
            </a:r>
            <a:r>
              <a:rPr lang="es-ES_tradnl" noProof="1"/>
              <a:t> </a:t>
            </a:r>
            <a:endParaRPr lang="es-ES_tradnl" noProof="1" smtClean="0">
              <a:sym typeface="Wingdings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sz="2400" noProof="1" smtClean="0">
                <a:latin typeface="Calibri"/>
                <a:sym typeface="Wingdings"/>
              </a:rPr>
              <a:t>Refresco de datos: AJAX </a:t>
            </a:r>
            <a:endParaRPr lang="es-ES_tradnl" sz="2400" noProof="1" smtClean="0">
              <a:latin typeface="Calibri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noProof="1"/>
              <a:t>Filtros b</a:t>
            </a:r>
            <a:r>
              <a:rPr lang="es-ES_tradnl" noProof="1" smtClean="0"/>
              <a:t>úsqueda: Tipo/Talla/Precio/Texto   </a:t>
            </a:r>
          </a:p>
          <a:p>
            <a:pPr marL="747522" lvl="1" indent="-347472">
              <a:buClr>
                <a:schemeClr val="tx1"/>
              </a:buClr>
            </a:pPr>
            <a:r>
              <a:rPr lang="es-ES_tradnl" noProof="1" smtClean="0">
                <a:latin typeface="Calibri"/>
              </a:rPr>
              <a:t>Envío emails: formulario </a:t>
            </a:r>
            <a:r>
              <a:rPr lang="es-ES_tradnl" noProof="1" smtClean="0"/>
              <a:t>contacto  </a:t>
            </a:r>
            <a:endParaRPr lang="es-ES_tradnl" noProof="1" smtClean="0">
              <a:latin typeface="Calibri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noProof="1"/>
              <a:t>Alta </a:t>
            </a:r>
            <a:r>
              <a:rPr lang="es-ES_tradnl" noProof="1" smtClean="0"/>
              <a:t>usuario (persistencia datos en MySQL)</a:t>
            </a:r>
            <a:r>
              <a:rPr lang="es-ES_tradnl" noProof="1"/>
              <a:t> </a:t>
            </a:r>
            <a:r>
              <a:rPr lang="es-ES_tradnl" noProof="1" smtClean="0"/>
              <a:t> </a:t>
            </a:r>
          </a:p>
          <a:p>
            <a:pPr marL="747522" lvl="1" indent="-347472">
              <a:buClr>
                <a:schemeClr val="tx1"/>
              </a:buClr>
            </a:pPr>
            <a:r>
              <a:rPr lang="es-ES_tradnl" noProof="1" smtClean="0"/>
              <a:t>Variables Session: cuenta cliente / cesta compra</a:t>
            </a:r>
            <a:endParaRPr lang="es-ES_tradnl" sz="2800" noProof="1"/>
          </a:p>
          <a:p>
            <a:pPr marL="400050" lvl="1" indent="0">
              <a:buClr>
                <a:schemeClr val="tx1"/>
              </a:buClr>
              <a:buNone/>
            </a:pPr>
            <a:endParaRPr lang="es-ES_tradnl" noProof="1">
              <a:latin typeface="Calibri"/>
            </a:endParaRP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 smtClean="0"/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/>
          </a:p>
          <a:p>
            <a:pPr marL="400050" lvl="1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10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981" y="108443"/>
            <a:ext cx="7672039" cy="8572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_tradnl" sz="3000" noProof="1" smtClean="0"/>
              <a:t>DESARROLLO APLICACIÓN FRONT-END II</a:t>
            </a:r>
            <a:endParaRPr lang="es-ES_tradnl" sz="3000" b="1" i="0" noProof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4" y="1569303"/>
            <a:ext cx="8842917" cy="3384835"/>
          </a:xfrm>
        </p:spPr>
        <p:txBody>
          <a:bodyPr/>
          <a:lstStyle/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s-ES_tradnl" sz="2800" noProof="1" smtClean="0"/>
              <a:t>FASE III: Optimización</a:t>
            </a:r>
          </a:p>
          <a:p>
            <a:pPr marL="747522" lvl="1" indent="-347472">
              <a:buClr>
                <a:schemeClr val="tx1"/>
              </a:buClr>
            </a:pPr>
            <a:r>
              <a:rPr lang="es-ES_tradnl" noProof="1" smtClean="0"/>
              <a:t>Testeo </a:t>
            </a:r>
            <a:r>
              <a:rPr lang="es-ES_tradnl" noProof="1"/>
              <a:t>y </a:t>
            </a:r>
            <a:r>
              <a:rPr lang="es-ES_tradnl" noProof="1" smtClean="0"/>
              <a:t>depuración</a:t>
            </a:r>
          </a:p>
          <a:p>
            <a:pPr marL="747522" lvl="1" indent="-347472">
              <a:buClr>
                <a:schemeClr val="tx1"/>
              </a:buClr>
            </a:pPr>
            <a:r>
              <a:rPr lang="es-ES_tradnl" noProof="1" smtClean="0"/>
              <a:t>Optimización del código</a:t>
            </a:r>
            <a:endParaRPr lang="es-ES_tradnl" noProof="1">
              <a:latin typeface="Calibri"/>
            </a:endParaRP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 smtClean="0"/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s-ES_tradnl" sz="2800" noProof="1" smtClean="0"/>
              <a:t>FASE IV: Feedback cliente</a:t>
            </a:r>
          </a:p>
          <a:p>
            <a:pPr marL="747522" lvl="1" indent="-347472">
              <a:buClr>
                <a:schemeClr val="tx1"/>
              </a:buClr>
            </a:pPr>
            <a:r>
              <a:rPr lang="es-ES_tradnl" noProof="1" smtClean="0">
                <a:latin typeface="Calibri"/>
              </a:rPr>
              <a:t>Testeo (cliente)</a:t>
            </a:r>
            <a:endParaRPr lang="es-ES_tradnl" noProof="1">
              <a:latin typeface="Calibri"/>
            </a:endParaRPr>
          </a:p>
          <a:p>
            <a:pPr marL="747522" lvl="1" indent="-347472">
              <a:buClr>
                <a:schemeClr val="tx1"/>
              </a:buClr>
            </a:pPr>
            <a:r>
              <a:rPr lang="es-ES_tradnl" noProof="1">
                <a:latin typeface="Calibri"/>
              </a:rPr>
              <a:t>Depuración de “bugs”</a:t>
            </a: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/>
          </a:p>
          <a:p>
            <a:pPr marL="400050" lvl="1" indent="0">
              <a:buClr>
                <a:schemeClr val="tx1"/>
              </a:buClr>
              <a:buNone/>
            </a:pPr>
            <a:endParaRPr lang="es-ES_tradnl" noProof="1">
              <a:latin typeface="Calibri"/>
            </a:endParaRPr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 smtClean="0"/>
          </a:p>
          <a:p>
            <a:pPr marL="347472" lvl="1" indent="-347472">
              <a:spcBef>
                <a:spcPts val="400"/>
              </a:spcBef>
              <a:buClr>
                <a:schemeClr val="tx1"/>
              </a:buClr>
              <a:buBlip>
                <a:blip r:embed="rId2"/>
              </a:buBlip>
            </a:pPr>
            <a:endParaRPr lang="es-ES_tradnl" sz="2800" noProof="1"/>
          </a:p>
          <a:p>
            <a:pPr marL="400050" lvl="1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noProof="1" smtClean="0"/>
          </a:p>
          <a:p>
            <a:pPr marL="0" indent="0">
              <a:buClr>
                <a:schemeClr val="tx1"/>
              </a:buClr>
              <a:buNone/>
            </a:pPr>
            <a:endParaRPr lang="es-ES_tradnl" sz="2800" b="0" i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6964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51" y="69388"/>
            <a:ext cx="7672039" cy="85725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CÓDIGO JSF (xhtml)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6" name="5 Imagen" descr="Windows XP Master - Windows Virtual P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6577" r="3283" b="11213"/>
          <a:stretch/>
        </p:blipFill>
        <p:spPr>
          <a:xfrm>
            <a:off x="352129" y="1241946"/>
            <a:ext cx="8520735" cy="38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253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727992">
  <a:themeElements>
    <a:clrScheme name="Microsoft Motion BG Template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1587D2-7C39-444E-A417-F289892BF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TS102727992</Template>
  <TotalTime>0</TotalTime>
  <Words>574</Words>
  <Application>Microsoft Office PowerPoint</Application>
  <PresentationFormat>Presentación en pantalla (16:9)</PresentationFormat>
  <Paragraphs>198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TS102727992</vt:lpstr>
      <vt:lpstr>        PROYECTO LENGUAJE </vt:lpstr>
      <vt:lpstr>OUTLET NOVIAS DE ROJO</vt:lpstr>
      <vt:lpstr>OUTLET NOVIAS DE ROJO</vt:lpstr>
      <vt:lpstr>APLICACIONES CREADAS</vt:lpstr>
      <vt:lpstr>APLICACIONESN REALES ALOJADAS EN LA NUBE</vt:lpstr>
      <vt:lpstr>Presentación de PowerPoint</vt:lpstr>
      <vt:lpstr>DESARROLLO APLICACIÓN FRONT-END</vt:lpstr>
      <vt:lpstr>DESARROLLO APLICACIÓN FRONT-END II</vt:lpstr>
      <vt:lpstr>CÓDIGO JSF (xhtml)</vt:lpstr>
      <vt:lpstr>CÓDIGO JSF (BackBean)</vt:lpstr>
      <vt:lpstr>CÓDIGO CSS</vt:lpstr>
      <vt:lpstr>TECNOLOGÍAS APLICADAS BACK-END</vt:lpstr>
      <vt:lpstr>DESARROLLO APLICACIÓN BACK-END</vt:lpstr>
      <vt:lpstr>DESARROLLO APLICACIÓN BACK-END II</vt:lpstr>
      <vt:lpstr>LAS TABLAS DE LA BD</vt:lpstr>
      <vt:lpstr>CÓDIGO MySQL</vt:lpstr>
      <vt:lpstr>CÓDIGO JSP+JB</vt:lpstr>
      <vt:lpstr>CÓDIGO JSP+JB</vt:lpstr>
      <vt:lpstr>CÓDIGO JAVASCRIPT</vt:lpstr>
      <vt:lpstr>www.sanmolhec.com  hector.sanchez.molinero@outlook.com  @sanmolhec  http://es.linkedin.com/in/hectorsanchezmolinero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2013-05-10T16:11:57Z</dcterms:created>
  <dcterms:modified xsi:type="dcterms:W3CDTF">2013-07-21T09:30:03Z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TC027279929991</vt:lpwstr>
  </property>
</Properties>
</file>